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3"/>
  </p:notesMasterIdLst>
  <p:sldIdLst>
    <p:sldId id="265" r:id="rId5"/>
    <p:sldId id="277" r:id="rId6"/>
    <p:sldId id="266" r:id="rId7"/>
    <p:sldId id="278" r:id="rId8"/>
    <p:sldId id="281" r:id="rId9"/>
    <p:sldId id="280" r:id="rId10"/>
    <p:sldId id="268" r:id="rId11"/>
    <p:sldId id="282" r:id="rId12"/>
    <p:sldId id="283" r:id="rId13"/>
    <p:sldId id="285" r:id="rId14"/>
    <p:sldId id="286" r:id="rId15"/>
    <p:sldId id="276" r:id="rId16"/>
    <p:sldId id="287" r:id="rId17"/>
    <p:sldId id="289" r:id="rId18"/>
    <p:sldId id="288" r:id="rId19"/>
    <p:sldId id="263" r:id="rId20"/>
    <p:sldId id="264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9990-20A8-4C0A-A42B-4FA7BB95B4C7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45087-3136-48AC-9650-781CBA5D2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0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 чтобы наши овощи хорошо росли нужно сначала землю вскопать. Чем капают землю?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Дети: Лопаткой 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Затем нам нежно землю сровнять. Чем мы будем ее ровнять? 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Дети: Грабельками 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слайдах 6-18 нажимает на выбранный овощ (переключение по триггерам) и попадаем на данный слайд, щелкает по маленькому овощу и получаем</a:t>
            </a:r>
            <a:r>
              <a:rPr lang="ru-RU" baseline="0" dirty="0" smtClean="0"/>
              <a:t> на экране этот же овощ, но крупнее,  для рассматривания с детьми. Если нам необходимо закончить показ, то можно нажать на красный крести в правом верхнем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561CE-4A13-48E1-A421-D3C07FB6EF78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8267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6842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76513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6754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1018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31134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8862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4475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3214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37474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45159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91355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0315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66205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0307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13812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5542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54204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45885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52902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10796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66182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84229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33868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00719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93093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18819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5667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34947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46990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32382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51715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0524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29/05/2023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29/05/2023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3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0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283" cy="6381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6216" y="17232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Муниципальное автономное дошкольное образовательное учреждение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г. Нижневартовска детский сад № 52  «Самолетик»</a:t>
            </a:r>
            <a:br>
              <a:rPr lang="ru-RU" b="1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85682" y="871509"/>
            <a:ext cx="7073033" cy="179621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КРАТКОСРОЧНЫЙ   ПРОЕКТ В ГРУППЕ ОРН ОТ 5 ДО 6 ЛЕТ </a:t>
            </a:r>
            <a:r>
              <a:rPr lang="en-US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b="1" dirty="0" smtClean="0">
                <a:ln>
                  <a:solidFill>
                    <a:srgbClr val="F79646">
                      <a:lumMod val="60000"/>
                      <a:lumOff val="40000"/>
                    </a:srgbClr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«ЧУДО - ГРЯДКА»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8"/>
          <p:cNvSpPr txBox="1">
            <a:spLocks/>
          </p:cNvSpPr>
          <p:nvPr/>
        </p:nvSpPr>
        <p:spPr>
          <a:xfrm>
            <a:off x="-21628" y="6381329"/>
            <a:ext cx="3009452" cy="4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b="1" dirty="0" smtClean="0">
                <a:latin typeface="Monotype Corsiva" pitchFamily="66" charset="0"/>
              </a:rPr>
              <a:t>Воспитатель:  Бакулина Д.В.</a:t>
            </a:r>
          </a:p>
          <a:p>
            <a:pPr algn="ctr">
              <a:buFont typeface="Arial" pitchFamily="34" charset="0"/>
              <a:buNone/>
            </a:pPr>
            <a:endParaRPr lang="ru-RU" sz="1400" b="1" dirty="0"/>
          </a:p>
        </p:txBody>
      </p:sp>
      <p:pic>
        <p:nvPicPr>
          <p:cNvPr id="7" name="Рисунок 6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4748" y="3922531"/>
            <a:ext cx="6434788" cy="2928934"/>
          </a:xfrm>
          <a:prstGeom prst="rect">
            <a:avLst/>
          </a:prstGeom>
        </p:spPr>
      </p:pic>
      <p:pic>
        <p:nvPicPr>
          <p:cNvPr id="8" name="Рисунок 7" descr="0_7b6da_9c762f69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32240" y="2924944"/>
            <a:ext cx="1934289" cy="2214578"/>
          </a:xfrm>
          <a:prstGeom prst="rect">
            <a:avLst/>
          </a:prstGeom>
        </p:spPr>
      </p:pic>
      <p:pic>
        <p:nvPicPr>
          <p:cNvPr id="10" name="Рисунок 9" descr="cucumber-seedling-and-shovels-5554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21628" y="3238057"/>
            <a:ext cx="1103862" cy="3143272"/>
          </a:xfrm>
          <a:prstGeom prst="rect">
            <a:avLst/>
          </a:prstGeom>
        </p:spPr>
      </p:pic>
      <p:pic>
        <p:nvPicPr>
          <p:cNvPr id="11" name="Рисунок 10" descr="tomato_PNG1256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382" y="5814927"/>
            <a:ext cx="534953" cy="5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01430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28784"/>
              </p:ext>
            </p:extLst>
          </p:nvPr>
        </p:nvGraphicFramePr>
        <p:xfrm>
          <a:off x="1259632" y="155494"/>
          <a:ext cx="7776864" cy="6459862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1298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Занятие: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«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Овощные культуры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Ввести и обосновать классификацию растений как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парниковые и грядные (по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взаимоотношениям с человеком), познакомить с интересными представителями мира растений.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2 - неделя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448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Д/И: «Вершки- корешки», « С чьей ветки детки», «Культурные и дикорастущие», Лото: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« Овощи и фрукты»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Закреплять классификацию растений по ценности для людей, научить детей группировать растения по цвету.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2-я неделя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91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Труд в уголке природы.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Учить детей правильно ухаживать за посевами. Создать благоприятные условия (вода, свет, тепло).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2-я неделя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91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Опыт- наблюдение за ростом культур.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Учить детей замечать разную быстроту всхожести культур, отмечать в дневнике наблюдений.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2-я неделя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775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Труд в уголке природы.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Продолжать учить детей правильно строить суждения и делать выводы о создании благоприятных условий ( воды, света, тепла).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3-я неделя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53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Опыт- наблюдения за ростом культур.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Получить необходимые условия для роста культур ( свет, вода, тепло).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3-я неделя</a:t>
                      </a:r>
                    </a:p>
                  </a:txBody>
                  <a:tcPr marL="29892" marR="2989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0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611567"/>
              </p:ext>
            </p:extLst>
          </p:nvPr>
        </p:nvGraphicFramePr>
        <p:xfrm>
          <a:off x="1403648" y="188640"/>
          <a:ext cx="7632848" cy="6312330"/>
        </p:xfrm>
        <a:graphic>
          <a:graphicData uri="http://schemas.openxmlformats.org/drawingml/2006/table">
            <a:tbl>
              <a:tblPr/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456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Занятия: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лепка -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«овощи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Аппликация -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« Соберём урожай овощей».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Рисование - «От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семечки к ростку».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Закреплять умение детей различать культуры. Добиваться схожести с оригиналом.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3-я неделя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827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Наблюдение: «Растут ли наши растения?»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Продолжать учить детей замечать изменения в росте и развитии растений.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3-я неделя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2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Труд в природе.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Подготовить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грядку к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высадки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семян ,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формировать интерес к результату своего труда. 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4-я неделя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73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Итоговая беседа «Огород на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подоконнике  переносится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на участок детского сада».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Настроить детей на дальнейшую деятельность по пересадке огорода на окне в огород на участке сада.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4-я неделя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64"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 этап – заключительный.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228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Обработка и оформление материалов проекта в виде презентации.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4-я неделя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37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Анализ результативности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4-я неделя</a:t>
                      </a: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756745" y="18288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2060"/>
                      </a:solidFill>
                      <a:prstDash val="solid"/>
                    </a:lnL>
                    <a:lnR w="12700" cmpd="sng">
                      <a:solidFill>
                        <a:srgbClr val="002060"/>
                      </a:solidFill>
                      <a:prstDash val="solid"/>
                    </a:lnR>
                    <a:lnT w="12700" cmpd="sng">
                      <a:solidFill>
                        <a:srgbClr val="002060"/>
                      </a:solidFill>
                      <a:prstDash val="solid"/>
                    </a:lnT>
                    <a:lnB w="12700" cmpd="sng">
                      <a:solidFill>
                        <a:srgbClr val="0020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105013"/>
            <a:ext cx="76683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  реализации  проекта  «Чудо - грядка»  были получены следующие результаты: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 познакомились с овощными культурами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их пользе.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 детей формируется интерес к опытнической и исследовательской деятельности по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ыращиванию овощных культур в комнатных условиях.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результате практической и опытнической деятельности дети получили необходимые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условия для роста растений.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 увидели многообразие посевного материала.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 стали бережнее относиться к растительному миру,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группе был создана «Чудо - грядка» на окне.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 стали более уважительно относиться к труду.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Наблюдение за растениями были зафиксированы в дневнике наблюдений.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У детей обогатился и расширился словарь по данной теме.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4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Вовлекая родителей в наш проект мы добились единой цели – дети стали употреблять овощи. Родительско - детские отношения стали близкими, сплочёнными. </a:t>
            </a:r>
          </a:p>
        </p:txBody>
      </p:sp>
    </p:spTree>
    <p:extLst>
      <p:ext uri="{BB962C8B-B14F-4D97-AF65-F5344CB8AC3E}">
        <p14:creationId xmlns:p14="http://schemas.microsoft.com/office/powerpoint/2010/main" val="17853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3" y="2152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776981" cy="28327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95" y="188640"/>
            <a:ext cx="3776981" cy="2832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5" y="3717031"/>
            <a:ext cx="3833684" cy="2875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8" y="3717030"/>
            <a:ext cx="3764951" cy="28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016"/>
            <a:ext cx="2625756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69" y="1894520"/>
            <a:ext cx="3323862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94" y="3269841"/>
            <a:ext cx="2614262" cy="34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67944" cy="30509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71" y="188640"/>
            <a:ext cx="4067944" cy="3050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28" y="3429000"/>
            <a:ext cx="4303344" cy="32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5720" y="3071810"/>
            <a:ext cx="4286280" cy="171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3857628"/>
            <a:ext cx="8506617" cy="2714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Содержимое 12" descr="62415038_1281122798_02c806e376a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1785926"/>
            <a:ext cx="8572560" cy="4071966"/>
          </a:xfrm>
        </p:spPr>
      </p:pic>
      <p:pic>
        <p:nvPicPr>
          <p:cNvPr id="12" name="Рисунок 11" descr="2702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1545" y="714367"/>
            <a:ext cx="725370" cy="1458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14287" y="214290"/>
            <a:ext cx="8709942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Рисунок 20" descr="90617332_large_zabor2.png"/>
          <p:cNvPicPr>
            <a:picLocks noChangeAspect="1"/>
          </p:cNvPicPr>
          <p:nvPr/>
        </p:nvPicPr>
        <p:blipFill>
          <a:blip r:embed="rId6" cstate="print"/>
          <a:srcRect l="4286" t="27273"/>
          <a:stretch>
            <a:fillRect/>
          </a:stretch>
        </p:blipFill>
        <p:spPr>
          <a:xfrm>
            <a:off x="285723" y="1428736"/>
            <a:ext cx="2703654" cy="2286016"/>
          </a:xfrm>
          <a:prstGeom prst="rect">
            <a:avLst/>
          </a:prstGeom>
        </p:spPr>
      </p:pic>
      <p:pic>
        <p:nvPicPr>
          <p:cNvPr id="14" name="Содержимое 17" descr="0_947c9_c4960129_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3548" y="1500174"/>
            <a:ext cx="1539997" cy="245342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ОГОРОД</a:t>
            </a:r>
            <a:endParaRPr lang="ru-RU" sz="4800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tomato_PNG12567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62623" y="6072206"/>
            <a:ext cx="534953" cy="566402"/>
          </a:xfrm>
          <a:prstGeom prst="rect">
            <a:avLst/>
          </a:prstGeom>
        </p:spPr>
      </p:pic>
      <p:pic>
        <p:nvPicPr>
          <p:cNvPr id="18" name="Рисунок 17" descr="_footno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16918" y="3714752"/>
            <a:ext cx="1702621" cy="1500198"/>
          </a:xfrm>
          <a:prstGeom prst="rect">
            <a:avLst/>
          </a:prstGeom>
        </p:spPr>
      </p:pic>
      <p:pic>
        <p:nvPicPr>
          <p:cNvPr id="19" name="Рисунок 18" descr="_footno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73" y="3286124"/>
            <a:ext cx="1702621" cy="1500198"/>
          </a:xfrm>
          <a:prstGeom prst="rect">
            <a:avLst/>
          </a:prstGeom>
        </p:spPr>
      </p:pic>
      <p:pic>
        <p:nvPicPr>
          <p:cNvPr id="22" name="Рисунок 21" descr="business-growth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15265" r="3846"/>
          <a:stretch>
            <a:fillRect/>
          </a:stretch>
        </p:blipFill>
        <p:spPr>
          <a:xfrm>
            <a:off x="285726" y="5286399"/>
            <a:ext cx="2365579" cy="1185909"/>
          </a:xfrm>
          <a:prstGeom prst="rect">
            <a:avLst/>
          </a:prstGeom>
        </p:spPr>
      </p:pic>
      <p:pic>
        <p:nvPicPr>
          <p:cNvPr id="15" name="Содержимое 18" descr="MTLG4LMrc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35771" y="3357562"/>
            <a:ext cx="2105627" cy="27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8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14283" y="214290"/>
            <a:ext cx="8709942" cy="6429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8" name="Picture 2" descr="C:\Users\User\Pictures\Сад и огород\ogoro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6461" y="857233"/>
            <a:ext cx="5671078" cy="4286280"/>
          </a:xfrm>
          <a:prstGeom prst="roundRect">
            <a:avLst>
              <a:gd name="adj" fmla="val 1738"/>
            </a:avLst>
          </a:prstGeom>
          <a:noFill/>
        </p:spPr>
      </p:pic>
      <p:sp>
        <p:nvSpPr>
          <p:cNvPr id="78" name="Заголовок 7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A500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РАСТЕТ НА ОГОРОДЕ?</a:t>
            </a:r>
            <a:endParaRPr lang="ru-RU" b="1" dirty="0">
              <a:ln w="11430"/>
              <a:solidFill>
                <a:srgbClr val="A5002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9" name="Группа 49"/>
          <p:cNvGrpSpPr/>
          <p:nvPr/>
        </p:nvGrpSpPr>
        <p:grpSpPr>
          <a:xfrm>
            <a:off x="219777" y="928670"/>
            <a:ext cx="1450741" cy="1428760"/>
            <a:chOff x="238092" y="928670"/>
            <a:chExt cx="1571636" cy="142876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23809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81" name="Рисунок 80" descr="8c435e3c7b088c1d299997bae0d_prev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9529" y="1000108"/>
              <a:ext cx="1428761" cy="1246598"/>
            </a:xfrm>
            <a:prstGeom prst="rect">
              <a:avLst/>
            </a:prstGeom>
          </p:spPr>
        </p:pic>
      </p:grpSp>
      <p:grpSp>
        <p:nvGrpSpPr>
          <p:cNvPr id="82" name="Группа 51"/>
          <p:cNvGrpSpPr/>
          <p:nvPr/>
        </p:nvGrpSpPr>
        <p:grpSpPr>
          <a:xfrm>
            <a:off x="219777" y="2357430"/>
            <a:ext cx="1450741" cy="1428760"/>
            <a:chOff x="238092" y="2357430"/>
            <a:chExt cx="1571636" cy="1428760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23809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4" name="Рисунок 83" descr="1355724093_2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30" y="2500306"/>
              <a:ext cx="1428760" cy="1234425"/>
            </a:xfrm>
            <a:prstGeom prst="rect">
              <a:avLst/>
            </a:prstGeom>
          </p:spPr>
        </p:pic>
      </p:grpSp>
      <p:grpSp>
        <p:nvGrpSpPr>
          <p:cNvPr id="85" name="Группа 53"/>
          <p:cNvGrpSpPr/>
          <p:nvPr/>
        </p:nvGrpSpPr>
        <p:grpSpPr>
          <a:xfrm>
            <a:off x="219777" y="3786190"/>
            <a:ext cx="1450741" cy="1428760"/>
            <a:chOff x="238092" y="3786190"/>
            <a:chExt cx="1571636" cy="142876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23809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7" name="Рисунок 86" descr="cabbage_PNG8801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092" y="3857628"/>
              <a:ext cx="1500198" cy="1227435"/>
            </a:xfrm>
            <a:prstGeom prst="rect">
              <a:avLst/>
            </a:prstGeom>
          </p:spPr>
        </p:pic>
      </p:grpSp>
      <p:grpSp>
        <p:nvGrpSpPr>
          <p:cNvPr id="88" name="Группа 55"/>
          <p:cNvGrpSpPr/>
          <p:nvPr/>
        </p:nvGrpSpPr>
        <p:grpSpPr>
          <a:xfrm>
            <a:off x="219777" y="5214950"/>
            <a:ext cx="1450741" cy="1428760"/>
            <a:chOff x="238092" y="5214950"/>
            <a:chExt cx="1571636" cy="142876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3809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0" name="Рисунок 89" descr="ogurec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8092" y="5286388"/>
              <a:ext cx="1500198" cy="1214446"/>
            </a:xfrm>
            <a:prstGeom prst="rect">
              <a:avLst/>
            </a:prstGeom>
          </p:spPr>
        </p:pic>
      </p:grpSp>
      <p:grpSp>
        <p:nvGrpSpPr>
          <p:cNvPr id="91" name="Группа 57"/>
          <p:cNvGrpSpPr/>
          <p:nvPr/>
        </p:nvGrpSpPr>
        <p:grpSpPr>
          <a:xfrm>
            <a:off x="1670518" y="5214950"/>
            <a:ext cx="1450741" cy="1428760"/>
            <a:chOff x="1809728" y="5214950"/>
            <a:chExt cx="1571636" cy="142876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1809728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3" name="Рисунок 92" descr="0_ce358_e33b9ca5_M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8" cstate="print"/>
            <a:srcRect b="17390"/>
            <a:stretch>
              <a:fillRect/>
            </a:stretch>
          </p:blipFill>
          <p:spPr>
            <a:xfrm>
              <a:off x="1809728" y="5214951"/>
              <a:ext cx="1571636" cy="1357321"/>
            </a:xfrm>
            <a:prstGeom prst="rect">
              <a:avLst/>
            </a:prstGeom>
          </p:spPr>
        </p:pic>
      </p:grpSp>
      <p:grpSp>
        <p:nvGrpSpPr>
          <p:cNvPr id="95" name="Группа 63"/>
          <p:cNvGrpSpPr/>
          <p:nvPr/>
        </p:nvGrpSpPr>
        <p:grpSpPr>
          <a:xfrm>
            <a:off x="4572000" y="5214950"/>
            <a:ext cx="1475092" cy="1428760"/>
            <a:chOff x="4953000" y="5214950"/>
            <a:chExt cx="1598016" cy="1428760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4953000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7" name="Рисунок 96" descr="010747_1383689267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3000" y="5286388"/>
              <a:ext cx="1598016" cy="1214446"/>
            </a:xfrm>
            <a:prstGeom prst="rect">
              <a:avLst/>
            </a:prstGeom>
          </p:spPr>
        </p:pic>
      </p:grpSp>
      <p:grpSp>
        <p:nvGrpSpPr>
          <p:cNvPr id="98" name="Группа 66"/>
          <p:cNvGrpSpPr/>
          <p:nvPr/>
        </p:nvGrpSpPr>
        <p:grpSpPr>
          <a:xfrm>
            <a:off x="6022742" y="5214950"/>
            <a:ext cx="1450741" cy="1428760"/>
            <a:chOff x="6524636" y="5214950"/>
            <a:chExt cx="1571636" cy="142876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524636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0" name="Рисунок 99" descr="carrot_PNG4993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96074" y="5214950"/>
              <a:ext cx="1261554" cy="760091"/>
            </a:xfrm>
            <a:prstGeom prst="rect">
              <a:avLst/>
            </a:prstGeom>
          </p:spPr>
        </p:pic>
        <p:pic>
          <p:nvPicPr>
            <p:cNvPr id="101" name="Рисунок 100" descr="carrot_PNG4993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20205113">
              <a:off x="6623429" y="5647382"/>
              <a:ext cx="1261554" cy="760091"/>
            </a:xfrm>
            <a:prstGeom prst="rect">
              <a:avLst/>
            </a:prstGeom>
          </p:spPr>
        </p:pic>
      </p:grpSp>
      <p:grpSp>
        <p:nvGrpSpPr>
          <p:cNvPr id="102" name="Группа 68"/>
          <p:cNvGrpSpPr/>
          <p:nvPr/>
        </p:nvGrpSpPr>
        <p:grpSpPr>
          <a:xfrm>
            <a:off x="7473483" y="3786190"/>
            <a:ext cx="1450741" cy="1428760"/>
            <a:chOff x="8096272" y="3786190"/>
            <a:chExt cx="1571636" cy="142876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8096272" y="378619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4" name="Рисунок 103" descr="2136d9be65889c85862983e1ba519b59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0000" b="26000"/>
            <a:stretch>
              <a:fillRect/>
            </a:stretch>
          </p:blipFill>
          <p:spPr>
            <a:xfrm>
              <a:off x="8167710" y="3786190"/>
              <a:ext cx="1428760" cy="1357322"/>
            </a:xfrm>
            <a:prstGeom prst="rect">
              <a:avLst/>
            </a:prstGeom>
          </p:spPr>
        </p:pic>
      </p:grpSp>
      <p:grpSp>
        <p:nvGrpSpPr>
          <p:cNvPr id="105" name="Группа 71"/>
          <p:cNvGrpSpPr/>
          <p:nvPr/>
        </p:nvGrpSpPr>
        <p:grpSpPr>
          <a:xfrm>
            <a:off x="7473483" y="928670"/>
            <a:ext cx="1450741" cy="1428760"/>
            <a:chOff x="8096272" y="928670"/>
            <a:chExt cx="1571636" cy="142876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8096272" y="92867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7" name="Рисунок 106" descr="185758371_52544ed1ec55aa6b76b6a9f60c9535f8_800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39148" y="1000108"/>
              <a:ext cx="1390633" cy="1252807"/>
            </a:xfrm>
            <a:prstGeom prst="rect">
              <a:avLst/>
            </a:prstGeom>
          </p:spPr>
        </p:pic>
      </p:grpSp>
      <p:grpSp>
        <p:nvGrpSpPr>
          <p:cNvPr id="108" name="Группа 73"/>
          <p:cNvGrpSpPr/>
          <p:nvPr/>
        </p:nvGrpSpPr>
        <p:grpSpPr>
          <a:xfrm>
            <a:off x="7473483" y="2357430"/>
            <a:ext cx="1450741" cy="1428760"/>
            <a:chOff x="8096272" y="2357430"/>
            <a:chExt cx="1571636" cy="142876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8096272" y="235743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0" name="Рисунок 109" descr="d_30116_potato-ten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85582" y="2928934"/>
              <a:ext cx="1010887" cy="833817"/>
            </a:xfrm>
            <a:prstGeom prst="rect">
              <a:avLst/>
            </a:prstGeom>
          </p:spPr>
        </p:pic>
        <p:pic>
          <p:nvPicPr>
            <p:cNvPr id="111" name="Рисунок 110" descr="e3f23e.jp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67710" y="2428868"/>
              <a:ext cx="1428760" cy="1345989"/>
            </a:xfrm>
            <a:prstGeom prst="rect">
              <a:avLst/>
            </a:prstGeom>
          </p:spPr>
        </p:pic>
      </p:grpSp>
      <p:grpSp>
        <p:nvGrpSpPr>
          <p:cNvPr id="112" name="Группа 75"/>
          <p:cNvGrpSpPr/>
          <p:nvPr/>
        </p:nvGrpSpPr>
        <p:grpSpPr>
          <a:xfrm>
            <a:off x="7473483" y="5214950"/>
            <a:ext cx="1450741" cy="1428760"/>
            <a:chOff x="8096272" y="5214950"/>
            <a:chExt cx="1571636" cy="1428760"/>
          </a:xfrm>
        </p:grpSpPr>
        <p:sp>
          <p:nvSpPr>
            <p:cNvPr id="113" name="Прямоугольник 112"/>
            <p:cNvSpPr/>
            <p:nvPr/>
          </p:nvSpPr>
          <p:spPr>
            <a:xfrm>
              <a:off x="8096272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4" name="Рисунок 113" descr="bost_kvavil_kombosto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67710" y="5286388"/>
              <a:ext cx="1365032" cy="128586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121260" y="5214950"/>
            <a:ext cx="1450741" cy="1428760"/>
            <a:chOff x="3381364" y="5214950"/>
            <a:chExt cx="1571636" cy="1428760"/>
          </a:xfrm>
        </p:grpSpPr>
        <p:sp>
          <p:nvSpPr>
            <p:cNvPr id="56" name="Прямоугольник 55">
              <a:hlinkClick r:id="" action="ppaction://noaction"/>
            </p:cNvPr>
            <p:cNvSpPr/>
            <p:nvPr/>
          </p:nvSpPr>
          <p:spPr>
            <a:xfrm>
              <a:off x="3381364" y="5214950"/>
              <a:ext cx="1571636" cy="1428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7" name="Рисунок 56" descr="tomato_PNG12567.png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>
            <a:xfrm flipH="1">
              <a:off x="3452802" y="5286388"/>
              <a:ext cx="1428760" cy="1214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236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997839"/>
            <a:ext cx="451437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alt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</a:t>
            </a:r>
          </a:p>
          <a:p>
            <a:pPr algn="ctr"/>
            <a:r>
              <a:rPr lang="ru-RU" alt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ВНИМАНИЕ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17"/>
          <p:cNvSpPr>
            <a:spLocks noGrp="1" noChangeArrowheads="1"/>
          </p:cNvSpPr>
          <p:nvPr>
            <p:ph type="title"/>
          </p:nvPr>
        </p:nvSpPr>
        <p:spPr>
          <a:xfrm>
            <a:off x="1403649" y="188640"/>
            <a:ext cx="3816424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2400" b="1" i="1" dirty="0" smtClean="0">
                <a:solidFill>
                  <a:srgbClr val="0000FF"/>
                </a:solidFill>
                <a:latin typeface="Georgia" pitchFamily="18" charset="0"/>
              </a:rPr>
              <a:t>"</a:t>
            </a:r>
            <a:r>
              <a:rPr lang="ru-RU" alt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за зелень у окна. </a:t>
            </a:r>
            <a:br>
              <a:rPr lang="ru-RU" alt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Ведь за окном у нас зима. </a:t>
            </a:r>
            <a:br>
              <a:rPr lang="ru-RU" alt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 огороде снова в моде</a:t>
            </a:r>
            <a:b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Зелень, овощи сажать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!</a:t>
            </a:r>
            <a:b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сочный корнеплод, 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огороде он растет. 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Чаще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красным он бывает, 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нам в салаты попадает, 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тарелку, в плошку, в миску. </a:t>
            </a: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Это </a:t>
            </a:r>
            <a:r>
              <a:rPr lang="ru-RU" sz="31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вкусная… </a:t>
            </a:r>
            <a:r>
              <a:rPr lang="ru-RU" sz="31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(Редиска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br>
              <a:rPr lang="ru-RU" sz="31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altLang="ru-RU" sz="2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3609779" cy="25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14706" y="252404"/>
            <a:ext cx="780803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Проект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краткосрочный.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познавательный, творческий.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1 месяц. </a:t>
            </a:r>
            <a:endParaRPr kumimoji="0" lang="ru-RU" sz="24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Участники проекта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: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дети старшей группы, родители, воспитатель,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мл. воспитатель.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Возраст детей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: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5 – 6 лет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smtClean="0">
                <a:solidFill>
                  <a:srgbClr val="FF0000"/>
                </a:solidFill>
                <a:latin typeface="Monotype Corsiva" pitchFamily="66" charset="0"/>
              </a:rPr>
              <a:t>Проектная идея</a:t>
            </a:r>
            <a:r>
              <a:rPr lang="en-US" altLang="ru-RU" sz="2400" b="1" u="sng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создать в группе детского сада чудо </a:t>
            </a:r>
            <a:r>
              <a:rPr lang="ru-RU" altLang="ru-RU" sz="2400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  <a:r>
              <a:rPr lang="ru-RU" alt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грядку на подоконнике</a:t>
            </a:r>
            <a:r>
              <a:rPr lang="ru-RU" alt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u="sng" dirty="0" smtClean="0">
                <a:solidFill>
                  <a:srgbClr val="FF0000"/>
                </a:solidFill>
                <a:latin typeface="Monotype Corsiva" pitchFamily="66" charset="0"/>
              </a:rPr>
              <a:t>Работа с родителями.</a:t>
            </a:r>
            <a:r>
              <a:rPr lang="ru-RU" altLang="ru-RU" sz="2400" b="1" u="sng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altLang="ru-RU" sz="2400" u="sng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altLang="ru-RU" sz="2400" u="sng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1. Провести работу с родителями «Участие в проекте «Чудо - грядка».</a:t>
            </a:r>
            <a:br>
              <a:rPr lang="ru-RU" altLang="ru-RU" sz="2400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alt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2.  Подготовить  инструментарий для проведения проекта.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</p:txBody>
      </p:sp>
      <p:pic>
        <p:nvPicPr>
          <p:cNvPr id="9" name="Рисунок 8" descr="102845_13910669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0586" y="4769200"/>
            <a:ext cx="3528392" cy="20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05836" y="260648"/>
            <a:ext cx="7808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Цель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ормирование у детей интереса к опытнической и исследовательской деятельности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по выращиванию овощных культур в комнатных условиях, воспитание  у детей  любви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к природе, создание в группе чудо - грядки,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2060"/>
                </a:solidFill>
                <a:latin typeface="Monotype Corsiva" pitchFamily="66" charset="0"/>
              </a:rPr>
              <a:t>активизировать у ребенка инициативу, внимание и память, обогащение словарного запаса ребенка, привлечь к работе проекта детей и родителей.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</p:txBody>
      </p:sp>
      <p:pic>
        <p:nvPicPr>
          <p:cNvPr id="9" name="Рисунок 8" descr="vegetable-garden-clipart-and-vegetable-garden-clipart-how-tall-each-vegetable-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221088"/>
            <a:ext cx="4783560" cy="2177342"/>
          </a:xfrm>
          <a:prstGeom prst="rect">
            <a:avLst/>
          </a:prstGeom>
        </p:spPr>
      </p:pic>
      <p:pic>
        <p:nvPicPr>
          <p:cNvPr id="10" name="Рисунок 9" descr="2702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763688" y="3429000"/>
            <a:ext cx="1298290" cy="261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9563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Расширить знания детей об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овощных культурах.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Продолжить знако­мить детей с особенностями выращивания овощных культур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(томаты, редиска, лук, салат).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Обобщать представление детей о необходимости света, тепла, влаги почвы для роста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растений.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Продолжать формировать умение детей ухаживать за растениями  зимой в комнатных условиях.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Способствовать развитию творческих способностей у детей; поощрять разнообразие детских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работ, вариативность.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Развивать чувство ответственности за благополучное состояние растений (полив, взрыхление,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прополка сорняков).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Продолжать развивать наблюдательность – умение замечать изменения в росте растений, связывать их с условиями, в которых они находятся, правильно отражать наблюдения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дневнике наблюдений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или рисунке.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Развивать познавательные и творческие способности.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 dirty="0" smtClean="0">
                <a:solidFill>
                  <a:srgbClr val="002060"/>
                </a:solidFill>
                <a:latin typeface="Monotype Corsiva" pitchFamily="66" charset="0"/>
              </a:rPr>
              <a:t>Учить выполнять индивидуальные и коллективные поручения, научить детей видеть результат своего труда.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Воспитывать уважение к  труду, бережное отношение к его результатам.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75656" y="797510"/>
            <a:ext cx="7691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Предполагаемый результат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Дети познакомятся с овощными культурами.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помощью опытнической работы дети получат необходимые условия для роста растений.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помощью исследовательской работы дети должны будут выявить многообразие и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разнообразие посевного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 детей будет формироваться бережное отношение к растительному миру.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Формирование у детей уважительного отношения к труду.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Создание в группе чудо –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грядки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Создание дневника наблюдений для фиксации наблюдений за растениями на чудо – грядке.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Активное участие родителей в реализации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82385" y="2606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Этапы работы над проектом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Подготовительный: определение цели и задач проекта, сбор информационного материала, создание условий для организации работы на чудо - грядке, составление  плана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мероприятий по организации детской деятельности – 1-я неделя.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Основной (или этап реализации проекта): проводятся запланированные мероприятия для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реализации проекта (беседы, опыты, эксперименты, творческая деятельность,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рассматривание иллюстраций, чтение) – 2-я, 3-я неделя.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Заключительный: подводятся итоги, подготавливается презентация, итоговая беседа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– 4-я неделя.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2384" y="4784963"/>
            <a:ext cx="7761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Работа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родителями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Беседа с родителями  о чудо - грядке.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Консультация для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родителей «Чудо - грядка».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Помощь родителей в приобретении инвентаря, посевного материла для посадки на чудо – грядке.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0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60631"/>
              </p:ext>
            </p:extLst>
          </p:nvPr>
        </p:nvGraphicFramePr>
        <p:xfrm>
          <a:off x="1403648" y="685755"/>
          <a:ext cx="7560840" cy="5974081"/>
        </p:xfrm>
        <a:graphic>
          <a:graphicData uri="http://schemas.openxmlformats.org/drawingml/2006/table">
            <a:tbl>
              <a:tblPr/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00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Мероприятия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Цели 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Сроки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реализации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85">
                <a:tc gridSpan="5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 этап – подготовительный.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0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Беседа с родителями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 «Чудо - грядке».</a:t>
                      </a: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Обсудить цели и задачи проекта. Сформировать интерес у родителей по созданию условий для реализации проекта.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родители.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1-я неделя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92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Консультация для родителей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«Чудо - грядка»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Просвещать родителей по данной теме.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1-я неделя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27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Подбор наглядно – дидактических пособий, демонстрационного материала, природного материала, художественной и научной литературы, приобретение необходимого оборудования.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Создать условия для реализации проекта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«Чудо - грядка».</a:t>
                      </a: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родители.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1-я неделя</a:t>
                      </a: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83768" y="0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Этапы реализации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737388"/>
              </p:ext>
            </p:extLst>
          </p:nvPr>
        </p:nvGraphicFramePr>
        <p:xfrm>
          <a:off x="1403648" y="258889"/>
          <a:ext cx="7560841" cy="6350508"/>
        </p:xfrm>
        <a:graphic>
          <a:graphicData uri="http://schemas.openxmlformats.org/drawingml/2006/table">
            <a:tbl>
              <a:tblPr/>
              <a:tblGrid>
                <a:gridCol w="392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241">
                <a:tc gridSpan="5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 этап – основной.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20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Рассматривание семян через лупу.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Дать понятие о том, что форма и количество семян у разных растений разное. С помощью лупы определить, что помогает перезимовать семенам.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2-я неделя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8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Замачивание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овощных  культур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867525" algn="l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Проверка всхожести семян.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2-я неделя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2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Практическая деятельность: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посадка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вощные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культуры: томаты,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редиска,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лук.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Микрозелень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:  кресс салат, базилик, салатная смесь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Вызвать интерес к выращиванию 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овощных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культур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чебно-исследовательском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комплексе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лаборатории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</a:rPr>
                        <a:t>«Чудо-грядка»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2-я неделя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96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Рассматривание книг, иллюстраций о растениях.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Вызвать интерес к растениям, желание заботиться о них, углублять и расширять знания о видах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растениях</a:t>
                      </a: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Воспитатели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Monotype Corsiva" pitchFamily="66" charset="0"/>
                          <a:ea typeface="Calibri"/>
                          <a:cs typeface="Times New Roman"/>
                        </a:rPr>
                        <a:t>2- неделя</a:t>
                      </a:r>
                    </a:p>
                  </a:txBody>
                  <a:tcPr marL="19253" marR="19253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1214</Words>
  <Application>Microsoft Office PowerPoint</Application>
  <PresentationFormat>Экран (4:3)</PresentationFormat>
  <Paragraphs>166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Georgia</vt:lpstr>
      <vt:lpstr>Monotype Corsiva</vt:lpstr>
      <vt:lpstr>Times New Roman</vt:lpstr>
      <vt:lpstr>Office Theme</vt:lpstr>
      <vt:lpstr>Тема Office</vt:lpstr>
      <vt:lpstr>2_Тема Office</vt:lpstr>
      <vt:lpstr>3_Тема Office</vt:lpstr>
      <vt:lpstr>Презентация PowerPoint</vt:lpstr>
      <vt:lpstr>"Что за зелень у окна.  Ведь за окном у нас зима.  В огороде снова в моде Зелень, овощи сажать! Это сочный корнеплод,  В огороде он растет.  Чаще красным он бывает,  К нам в салаты попадает,  На тарелку, в плошку, в миску.  Это – вкусная… (Редиска)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ОГОРОД</vt:lpstr>
      <vt:lpstr>ЧТО РАСТЕТ НА ОГОРОДЕ?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*</cp:lastModifiedBy>
  <cp:revision>44</cp:revision>
  <dcterms:created xsi:type="dcterms:W3CDTF">2019-03-04T14:57:48Z</dcterms:created>
  <dcterms:modified xsi:type="dcterms:W3CDTF">2023-05-29T12:21:16Z</dcterms:modified>
  <cp:category/>
</cp:coreProperties>
</file>